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93" r:id="rId2"/>
    <p:sldId id="562" r:id="rId3"/>
    <p:sldId id="259" r:id="rId4"/>
    <p:sldId id="265" r:id="rId5"/>
    <p:sldId id="262" r:id="rId6"/>
    <p:sldId id="263" r:id="rId7"/>
    <p:sldId id="294" r:id="rId8"/>
    <p:sldId id="295" r:id="rId9"/>
    <p:sldId id="296" r:id="rId10"/>
    <p:sldId id="297" r:id="rId11"/>
    <p:sldId id="298" r:id="rId12"/>
    <p:sldId id="299" r:id="rId13"/>
    <p:sldId id="266" r:id="rId14"/>
    <p:sldId id="272" r:id="rId15"/>
    <p:sldId id="300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05"/>
    <p:restoredTop sz="92815"/>
  </p:normalViewPr>
  <p:slideViewPr>
    <p:cSldViewPr snapToGrid="0" snapToObjects="1">
      <p:cViewPr varScale="1">
        <p:scale>
          <a:sx n="97" d="100"/>
          <a:sy n="97" d="100"/>
        </p:scale>
        <p:origin x="208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2.png>
</file>

<file path=ppt/media/image4.png>
</file>

<file path=ppt/media/image5.tiff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12.09.2025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25522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12.09.2025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9025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12.09.2025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6791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12.09.2025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39210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12.09.2025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15666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12.09.2025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398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12.09.2025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68630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12.09.2025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8524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12.09.2025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6849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12.09.2025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3105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12.09.2025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4806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707AC2-EF90-3646-966B-D523E86D7596}" type="datetimeFigureOut">
              <a:rPr lang="ru-RU" smtClean="0"/>
              <a:t>12.09.2025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1941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sudakov@ws-dss.com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1657424"/>
            <a:ext cx="9144000" cy="2195730"/>
          </a:xfrm>
        </p:spPr>
        <p:txBody>
          <a:bodyPr>
            <a:noAutofit/>
          </a:bodyPr>
          <a:lstStyle/>
          <a:p>
            <a:r>
              <a:rPr lang="ru-RU" sz="3600" dirty="0"/>
              <a:t>Интеллектуальные системы и технологии</a:t>
            </a:r>
            <a:br>
              <a:rPr lang="ru-RU" sz="3600" dirty="0"/>
            </a:br>
            <a:br>
              <a:rPr lang="ru-RU" sz="3600" dirty="0"/>
            </a:br>
            <a:br>
              <a:rPr lang="ru-RU" sz="3600" dirty="0"/>
            </a:br>
            <a:r>
              <a:rPr lang="ru-RU" sz="3600" dirty="0"/>
              <a:t>(практика)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724829" y="4470400"/>
            <a:ext cx="7694342" cy="2387600"/>
          </a:xfrm>
        </p:spPr>
        <p:txBody>
          <a:bodyPr>
            <a:normAutofit/>
          </a:bodyPr>
          <a:lstStyle/>
          <a:p>
            <a:r>
              <a:rPr lang="ru-RU" dirty="0"/>
              <a:t>Судаков Владимир Анатольевич</a:t>
            </a:r>
          </a:p>
          <a:p>
            <a:r>
              <a:rPr lang="en-US" dirty="0">
                <a:hlinkClick r:id="rId2"/>
              </a:rPr>
              <a:t>sudakov@ws-dss.com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816927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D8B260C-5388-CC44-B05E-D15211E83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/>
              <a:t>Центральность по посредничеству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9F21F47-EACA-914D-8619-45F4A62843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2027097"/>
            <a:ext cx="7763792" cy="2255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3250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86CE54-F284-4246-A32C-88D91BAE3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Центральность по собственному значению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14495858-6A0A-754E-AA3E-14B0F98DBF8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:pPr marL="0" indent="0">
                  <a:buNone/>
                </a:pPr>
                <a:r>
                  <a:rPr lang="ru-RU" dirty="0"/>
                  <a:t>Центральность вершины 𝑖 зависит от центральностей соседей вершины 𝑖.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u-RU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ru-RU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ru-RU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ru-RU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u-RU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ru-R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</m:den>
                      </m:f>
                      <m:nary>
                        <m:naryPr>
                          <m:chr m:val="∑"/>
                          <m:supHide m:val="on"/>
                          <m:ctrlPr>
                            <a:rPr lang="ru-RU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ru-RU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ru-R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sSub>
                            <m:sSubPr>
                              <m:ctrlPr>
                                <a:rPr lang="ru-R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𝐹</m:t>
                              </m:r>
                            </m:e>
                            <m:sub>
                              <m:r>
                                <a:rPr lang="ru-R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sub>
                        <m:sup/>
                        <m:e>
                          <m:sSub>
                            <m:sSubPr>
                              <m:ctrlPr>
                                <a:rPr lang="ru-RU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ru-RU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ru-RU" b="0" i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ru-RU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ru-RU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</m:den>
                      </m:f>
                      <m:nary>
                        <m:naryPr>
                          <m:chr m:val="∑"/>
                          <m:supHide m:val="on"/>
                          <m:ctrlPr>
                            <a:rPr lang="ru-RU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ru-RU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ru-RU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ru-R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  <m:sSub>
                            <m:sSubPr>
                              <m:ctrlPr>
                                <a:rPr lang="ru-RU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ru-RU" dirty="0"/>
              </a:p>
              <a:p>
                <a:pPr marL="0" indent="0">
                  <a:buNone/>
                </a:pPr>
                <a:endParaRPr lang="ru-RU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</m:t>
                      </m:r>
                      <m:r>
                        <a:rPr lang="ru-RU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ru-RU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ru-RU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𝐴𝑥</m:t>
                      </m:r>
                    </m:oMath>
                  </m:oMathPara>
                </a14:m>
                <a:endParaRPr lang="ru-RU" dirty="0"/>
              </a:p>
              <a:p>
                <a:r>
                  <a:rPr lang="ru-RU" dirty="0"/>
                  <a:t>Выбирается собственный вектор, соответствующий максимальному собственному значению. </a:t>
                </a:r>
              </a:p>
              <a:p>
                <a:r>
                  <a:rPr lang="ru-RU" dirty="0"/>
                  <a:t>Данная центральность учитывает дальние взаимодействия. </a:t>
                </a:r>
              </a:p>
              <a:p>
                <a:r>
                  <a:rPr lang="ru-RU" dirty="0"/>
                  <a:t>Наиболее центральными считаются вершины, которые сами указывают на сильные вершины. </a:t>
                </a:r>
              </a:p>
              <a:p>
                <a:pPr marL="0" indent="0">
                  <a:buNone/>
                </a:pPr>
                <a:endParaRPr lang="ru-RU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14495858-6A0A-754E-AA3E-14B0F98DBF8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86" t="-1947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820685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86CE54-F284-4246-A32C-88D91BAE3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Центральность по собственному значению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F85B1D0-BC23-CE44-9062-A18E6311B1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7614" y="2289878"/>
            <a:ext cx="7779211" cy="2965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6247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2AD9F8-FE76-CB4D-ABBC-14FE04866E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r>
              <a:rPr lang="ru-RU" dirty="0"/>
              <a:t>Задача № 2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691E782-8F6C-E544-AA94-147CC56EA1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995423"/>
            <a:ext cx="7886700" cy="4926707"/>
          </a:xfrm>
        </p:spPr>
        <p:txBody>
          <a:bodyPr/>
          <a:lstStyle/>
          <a:p>
            <a:r>
              <a:rPr lang="ru-RU" dirty="0"/>
              <a:t>Давайте соберем информацию о друзьях и друзьях друзей из </a:t>
            </a:r>
            <a:r>
              <a:rPr lang="en-US" dirty="0"/>
              <a:t>VK</a:t>
            </a:r>
            <a:r>
              <a:rPr lang="ru-RU" dirty="0"/>
              <a:t> для членов Вашей группы</a:t>
            </a:r>
          </a:p>
          <a:p>
            <a:r>
              <a:rPr lang="ru-RU" dirty="0"/>
              <a:t>Оценить центральность: по посредничеству, по близости, собственного вектора (только для членов Вашей группы)</a:t>
            </a:r>
          </a:p>
          <a:p>
            <a:endParaRPr lang="ru-RU" dirty="0"/>
          </a:p>
          <a:p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D70260A-8B0F-1E48-96ED-CF72FC8B72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4663" y="3599726"/>
            <a:ext cx="2922608" cy="292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3776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93A9CB-85E3-0D4A-9CB2-A5D7999D8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Задача № 3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5ED3841-0B89-9D47-84F7-0148969C1D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25216"/>
            <a:ext cx="7886700" cy="5353879"/>
          </a:xfrm>
        </p:spPr>
        <p:txBody>
          <a:bodyPr>
            <a:normAutofit lnSpcReduction="10000"/>
          </a:bodyPr>
          <a:lstStyle/>
          <a:p>
            <a:r>
              <a:rPr lang="ru-RU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Решить задачу определения самолета: военный или гражданский по фотографии. </a:t>
            </a:r>
          </a:p>
          <a:p>
            <a:r>
              <a:rPr lang="ru-RU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Для решения использовать провайдеров </a:t>
            </a:r>
            <a:r>
              <a:rPr lang="en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LLM </a:t>
            </a:r>
            <a:r>
              <a:rPr lang="ru-RU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на </a:t>
            </a:r>
            <a:r>
              <a:rPr lang="en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hugging face. </a:t>
            </a:r>
            <a:endParaRPr lang="ru-RU" dirty="0">
              <a:solidFill>
                <a:srgbClr val="000000"/>
              </a:solidFill>
              <a:effectLst/>
              <a:latin typeface="Helvetica Neue" panose="02000503000000020004" pitchFamily="2" charset="0"/>
            </a:endParaRPr>
          </a:p>
          <a:p>
            <a:r>
              <a:rPr lang="ru-RU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Сравнить метрики двух выбранных </a:t>
            </a:r>
            <a:r>
              <a:rPr lang="en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LLM.</a:t>
            </a:r>
            <a:endParaRPr lang="ru-RU" dirty="0">
              <a:solidFill>
                <a:srgbClr val="000000"/>
              </a:solidFill>
              <a:effectLst/>
              <a:latin typeface="Helvetica Neue" panose="02000503000000020004" pitchFamily="2" charset="0"/>
            </a:endParaRPr>
          </a:p>
          <a:p>
            <a:r>
              <a:rPr lang="ru-RU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Составьте выборку так, чтобы там были нетривиальные случаи. </a:t>
            </a:r>
          </a:p>
          <a:p>
            <a:r>
              <a:rPr lang="ru-RU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Не используйте большую выборку (30 самолетов достаточно), так как на </a:t>
            </a:r>
            <a:r>
              <a:rPr lang="en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hugging face</a:t>
            </a:r>
            <a:r>
              <a:rPr lang="ru-RU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 ограничение на число бесплатных запросов.</a:t>
            </a:r>
          </a:p>
          <a:p>
            <a:r>
              <a:rPr lang="ru-RU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 Вместо самолетов можно взять любые другие объекты.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797900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ACB1440-C559-A441-8400-6DFF9B30F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Задание №4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83EE336-0037-E946-BDDE-21B19917EC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4"/>
            <a:ext cx="7886700" cy="4866723"/>
          </a:xfrm>
        </p:spPr>
        <p:txBody>
          <a:bodyPr>
            <a:normAutofit fontScale="92500" lnSpcReduction="20000"/>
          </a:bodyPr>
          <a:lstStyle/>
          <a:p>
            <a:r>
              <a:rPr lang="ru-RU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Бабушка разлила по 5 стаканам компот. Но она сделала это неровно. </a:t>
            </a:r>
          </a:p>
          <a:p>
            <a:r>
              <a:rPr lang="ru-RU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Надо перелить компот так, чтобы во всех стаканах было одинаковый объем компота.</a:t>
            </a:r>
          </a:p>
          <a:p>
            <a:r>
              <a:rPr lang="ru-RU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Научите агента переливать компот, чтобы он поднимал стаканы для переливания минимальное число раз (можно поднять один стакан и разлить на несколько других - это одно поднятие).</a:t>
            </a:r>
          </a:p>
          <a:p>
            <a:r>
              <a:rPr lang="ru-RU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На какие вопросы нужно ответить прежде чем начать программирование?</a:t>
            </a:r>
          </a:p>
          <a:p>
            <a:r>
              <a:rPr lang="ru-RU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Нужно обязательно вывести кривую обучения (зависимость награды агента от числа эпизодов обучения).</a:t>
            </a:r>
          </a:p>
        </p:txBody>
      </p:sp>
    </p:spTree>
    <p:extLst>
      <p:ext uri="{BB962C8B-B14F-4D97-AF65-F5344CB8AC3E}">
        <p14:creationId xmlns:p14="http://schemas.microsoft.com/office/powerpoint/2010/main" val="23713482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D68FCE-2EB6-2746-A6F0-5D5A49B88F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681621"/>
          </a:xfrm>
        </p:spPr>
        <p:txBody>
          <a:bodyPr>
            <a:normAutofit fontScale="90000"/>
          </a:bodyPr>
          <a:lstStyle/>
          <a:p>
            <a:r>
              <a:rPr lang="ru-RU" dirty="0"/>
              <a:t>Правила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E2EC740-327B-F845-BB6A-31794A0F2C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046748"/>
            <a:ext cx="7886700" cy="5678906"/>
          </a:xfrm>
        </p:spPr>
        <p:txBody>
          <a:bodyPr>
            <a:normAutofit lnSpcReduction="10000"/>
          </a:bodyPr>
          <a:lstStyle/>
          <a:p>
            <a:r>
              <a:rPr lang="ru-RU" sz="2400" dirty="0"/>
              <a:t>Решения публиковать на </a:t>
            </a:r>
            <a:r>
              <a:rPr lang="ru-RU" sz="2400" dirty="0" err="1"/>
              <a:t>g</a:t>
            </a:r>
            <a:r>
              <a:rPr lang="en-US" sz="2400" dirty="0" err="1"/>
              <a:t>ithub</a:t>
            </a:r>
            <a:r>
              <a:rPr lang="ru-RU" sz="2400" dirty="0"/>
              <a:t>. Присылать мне ссылку на почту, каждый раз когда хотите мне их показать</a:t>
            </a:r>
            <a:endParaRPr lang="en-US" sz="2400" dirty="0"/>
          </a:p>
          <a:p>
            <a:r>
              <a:rPr lang="ru-RU" sz="2400" dirty="0"/>
              <a:t>Решения присылать за 48 часов до занятий</a:t>
            </a:r>
          </a:p>
          <a:p>
            <a:r>
              <a:rPr lang="ru-RU" sz="2400" dirty="0"/>
              <a:t>Лучше прислать недоделанное решение, чем вообще ничего</a:t>
            </a:r>
          </a:p>
          <a:p>
            <a:r>
              <a:rPr lang="ru-RU" sz="2400" dirty="0"/>
              <a:t>Решение можно исправлять после отправки</a:t>
            </a:r>
          </a:p>
          <a:p>
            <a:r>
              <a:rPr lang="ru-RU" sz="2400" dirty="0"/>
              <a:t>Можно и нужно спрашивать. Лучше если вопрос будет коротким</a:t>
            </a:r>
          </a:p>
          <a:p>
            <a:r>
              <a:rPr lang="ru-RU" sz="2400" dirty="0"/>
              <a:t>У нас будут контрольные, но когда – заранее неизвестно</a:t>
            </a:r>
          </a:p>
          <a:p>
            <a:r>
              <a:rPr lang="ru-RU" sz="2400" dirty="0"/>
              <a:t>Опоздание больше 15 минут – пропуск. Отсутствие результатов работы – пропуск. </a:t>
            </a:r>
          </a:p>
          <a:p>
            <a:r>
              <a:rPr lang="ru-RU" sz="2400" dirty="0"/>
              <a:t>За активность/ответы на занятиях будут дополнительные плюсы.</a:t>
            </a:r>
          </a:p>
          <a:p>
            <a:r>
              <a:rPr lang="ru-RU" sz="2400" dirty="0"/>
              <a:t>Вовремя решенные ДЗ, контрольные без ошибок, и не более 2-х пропусков – автомат </a:t>
            </a:r>
            <a:r>
              <a:rPr lang="ru-RU" sz="2400"/>
              <a:t>на экзамене 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1112655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EBC6FD-6BBB-EC43-AB0B-C318F83C1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Источники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2A58999-D993-AD40-A9DE-2665BFB75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Марк </a:t>
            </a:r>
            <a:r>
              <a:rPr lang="ru-RU" dirty="0" err="1"/>
              <a:t>Лутц</a:t>
            </a:r>
            <a:r>
              <a:rPr lang="ru-RU" dirty="0"/>
              <a:t>. Изучаем </a:t>
            </a:r>
            <a:r>
              <a:rPr lang="en" dirty="0"/>
              <a:t>Python</a:t>
            </a:r>
            <a:endParaRPr lang="ru-RU" dirty="0"/>
          </a:p>
          <a:p>
            <a:r>
              <a:rPr lang="en" dirty="0"/>
              <a:t>Luciano </a:t>
            </a:r>
            <a:r>
              <a:rPr lang="en" dirty="0" err="1"/>
              <a:t>Ramalho</a:t>
            </a:r>
            <a:r>
              <a:rPr lang="ru-RU" dirty="0"/>
              <a:t>. </a:t>
            </a:r>
            <a:r>
              <a:rPr lang="en" dirty="0"/>
              <a:t>Fluent Python</a:t>
            </a:r>
            <a:endParaRPr lang="ru-RU" dirty="0"/>
          </a:p>
          <a:p>
            <a:r>
              <a:rPr lang="en" dirty="0"/>
              <a:t>Joel Grus</a:t>
            </a:r>
            <a:r>
              <a:rPr lang="ru-RU" dirty="0"/>
              <a:t>. </a:t>
            </a:r>
            <a:r>
              <a:rPr lang="en" dirty="0"/>
              <a:t>Data Science from Scratch</a:t>
            </a:r>
            <a:endParaRPr lang="ru-RU" dirty="0"/>
          </a:p>
          <a:p>
            <a:r>
              <a:rPr lang="en" dirty="0"/>
              <a:t>Allen B. Downey</a:t>
            </a:r>
            <a:r>
              <a:rPr lang="ru-RU" dirty="0"/>
              <a:t>. </a:t>
            </a:r>
            <a:r>
              <a:rPr lang="en" dirty="0"/>
              <a:t>Think Complexity</a:t>
            </a:r>
          </a:p>
          <a:p>
            <a:r>
              <a:rPr lang="en" dirty="0"/>
              <a:t>PEP8</a:t>
            </a:r>
          </a:p>
          <a:p>
            <a:pPr marL="0" indent="0">
              <a:buNone/>
            </a:pPr>
            <a:endParaRPr lang="en" dirty="0"/>
          </a:p>
          <a:p>
            <a:r>
              <a:rPr lang="en" dirty="0"/>
              <a:t>https://</a:t>
            </a:r>
            <a:r>
              <a:rPr lang="en" dirty="0" err="1"/>
              <a:t>github.com</a:t>
            </a:r>
            <a:r>
              <a:rPr lang="en" dirty="0"/>
              <a:t>/</a:t>
            </a:r>
            <a:r>
              <a:rPr lang="en" dirty="0" err="1"/>
              <a:t>sudakov</a:t>
            </a:r>
            <a:r>
              <a:rPr lang="en" dirty="0"/>
              <a:t>/</a:t>
            </a:r>
            <a:r>
              <a:rPr lang="en" dirty="0" err="1"/>
              <a:t>lab_it</a:t>
            </a:r>
            <a:endParaRPr lang="en" dirty="0"/>
          </a:p>
          <a:p>
            <a:pPr marL="0" indent="0">
              <a:buNone/>
            </a:pPr>
            <a:endParaRPr lang="en" dirty="0"/>
          </a:p>
          <a:p>
            <a:endParaRPr lang="en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299549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61E643-1C3E-AF42-939B-A64548010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010653"/>
          </a:xfrm>
        </p:spPr>
        <p:txBody>
          <a:bodyPr/>
          <a:lstStyle/>
          <a:p>
            <a:r>
              <a:rPr lang="ru-RU" dirty="0"/>
              <a:t>Дзен </a:t>
            </a:r>
            <a:r>
              <a:rPr lang="en-US" dirty="0"/>
              <a:t>Python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5C6D455-CFFD-D24A-94EC-A7CAFA1D64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010652"/>
            <a:ext cx="7886700" cy="5678905"/>
          </a:xfrm>
        </p:spPr>
        <p:txBody>
          <a:bodyPr>
            <a:normAutofit fontScale="55000" lnSpcReduction="20000"/>
          </a:bodyPr>
          <a:lstStyle/>
          <a:p>
            <a:r>
              <a:rPr lang="ru-RU" dirty="0"/>
              <a:t>Красивое лучше, чем уродливое.</a:t>
            </a:r>
          </a:p>
          <a:p>
            <a:r>
              <a:rPr lang="ru-RU" dirty="0"/>
              <a:t>Явное лучше, чем неявное.</a:t>
            </a:r>
          </a:p>
          <a:p>
            <a:r>
              <a:rPr lang="ru-RU" dirty="0"/>
              <a:t>Простое лучше, чем сложное.</a:t>
            </a:r>
          </a:p>
          <a:p>
            <a:r>
              <a:rPr lang="ru-RU" dirty="0"/>
              <a:t>Сложное лучше, чем запутанное.</a:t>
            </a:r>
          </a:p>
          <a:p>
            <a:r>
              <a:rPr lang="ru-RU" dirty="0"/>
              <a:t>Плоское лучше, чем вложенное.</a:t>
            </a:r>
          </a:p>
          <a:p>
            <a:r>
              <a:rPr lang="ru-RU" dirty="0"/>
              <a:t>Разреженное лучше, чем плотное.</a:t>
            </a:r>
          </a:p>
          <a:p>
            <a:r>
              <a:rPr lang="ru-RU" dirty="0"/>
              <a:t>Читаемость имеет значение.</a:t>
            </a:r>
          </a:p>
          <a:p>
            <a:r>
              <a:rPr lang="ru-RU" dirty="0"/>
              <a:t>Особые случаи не настолько особые, чтобы нарушать правила.</a:t>
            </a:r>
          </a:p>
          <a:p>
            <a:r>
              <a:rPr lang="ru-RU" dirty="0"/>
              <a:t>При этом практичность важнее безупречности.</a:t>
            </a:r>
          </a:p>
          <a:p>
            <a:r>
              <a:rPr lang="ru-RU" dirty="0"/>
              <a:t>Ошибки никогда не должны замалчиваться.</a:t>
            </a:r>
          </a:p>
          <a:p>
            <a:r>
              <a:rPr lang="ru-RU" dirty="0"/>
              <a:t>Если не замалчиваются явно.</a:t>
            </a:r>
          </a:p>
          <a:p>
            <a:r>
              <a:rPr lang="ru-RU" dirty="0"/>
              <a:t>Встретив двусмысленность, отбрось искушение угадать.</a:t>
            </a:r>
          </a:p>
          <a:p>
            <a:r>
              <a:rPr lang="ru-RU" dirty="0"/>
              <a:t>Должен существовать один — и, желательно, </a:t>
            </a:r>
            <a:r>
              <a:rPr lang="ru-RU" i="1" dirty="0"/>
              <a:t>только</a:t>
            </a:r>
            <a:r>
              <a:rPr lang="ru-RU" dirty="0"/>
              <a:t> один — очевидный способ сделать это.</a:t>
            </a:r>
          </a:p>
          <a:p>
            <a:r>
              <a:rPr lang="ru-RU" dirty="0"/>
              <a:t>Хотя он поначалу может быть и не очевиден, если вы не голландец.</a:t>
            </a:r>
          </a:p>
          <a:p>
            <a:r>
              <a:rPr lang="ru-RU" dirty="0"/>
              <a:t>Сейчас лучше, чем никогда.</a:t>
            </a:r>
          </a:p>
          <a:p>
            <a:r>
              <a:rPr lang="ru-RU" dirty="0"/>
              <a:t>Хотя никогда зачастую лучше, чем </a:t>
            </a:r>
            <a:r>
              <a:rPr lang="ru-RU" i="1" dirty="0"/>
              <a:t>прямо</a:t>
            </a:r>
            <a:r>
              <a:rPr lang="ru-RU" dirty="0"/>
              <a:t> сейчас.</a:t>
            </a:r>
          </a:p>
          <a:p>
            <a:r>
              <a:rPr lang="ru-RU" dirty="0"/>
              <a:t>Если реализацию сложно объяснить — идея плоха.</a:t>
            </a:r>
          </a:p>
          <a:p>
            <a:r>
              <a:rPr lang="ru-RU" dirty="0"/>
              <a:t>Если реализацию легко объяснить — идея, </a:t>
            </a:r>
            <a:r>
              <a:rPr lang="ru-RU" i="1" dirty="0"/>
              <a:t>возможно</a:t>
            </a:r>
            <a:r>
              <a:rPr lang="ru-RU" dirty="0"/>
              <a:t>, хороша.</a:t>
            </a:r>
          </a:p>
          <a:p>
            <a:r>
              <a:rPr lang="ru-RU" dirty="0"/>
              <a:t>Пространства имён — отличная вещь! Давайте будем делать их больше!</a:t>
            </a:r>
          </a:p>
        </p:txBody>
      </p:sp>
    </p:spTree>
    <p:extLst>
      <p:ext uri="{BB962C8B-B14F-4D97-AF65-F5344CB8AC3E}">
        <p14:creationId xmlns:p14="http://schemas.microsoft.com/office/powerpoint/2010/main" val="35373799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052D5A-D20C-0849-B173-DD66222DC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ru-RU" dirty="0"/>
              <a:t>Метод </a:t>
            </a:r>
            <a:r>
              <a:rPr lang="en-US" dirty="0"/>
              <a:t>k </a:t>
            </a:r>
            <a:r>
              <a:rPr lang="ru-RU" dirty="0"/>
              <a:t>ближайших соседей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F6F0539-D63F-1641-8D12-95211AD5F9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Метрика близости</a:t>
            </a:r>
          </a:p>
          <a:p>
            <a:r>
              <a:rPr lang="ru-RU" dirty="0"/>
              <a:t>Голосование </a:t>
            </a:r>
            <a:r>
              <a:rPr lang="en-US" dirty="0"/>
              <a:t>k </a:t>
            </a:r>
            <a:r>
              <a:rPr lang="ru-RU" dirty="0"/>
              <a:t>ближайших соседей</a:t>
            </a:r>
          </a:p>
          <a:p>
            <a:r>
              <a:rPr lang="ru-RU" dirty="0"/>
              <a:t>А если результат равный?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262519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90662A-D337-AB41-ABEC-1EE4CE969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Задача № 1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4529B6A-9960-2E47-A025-DEAFDB443C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80456"/>
            <a:ext cx="7886700" cy="4912059"/>
          </a:xfrm>
        </p:spPr>
        <p:txBody>
          <a:bodyPr>
            <a:normAutofit fontScale="92500" lnSpcReduction="10000"/>
          </a:bodyPr>
          <a:lstStyle/>
          <a:p>
            <a:r>
              <a:rPr lang="ru-RU" dirty="0"/>
              <a:t>Давайте познакомимся</a:t>
            </a:r>
            <a:r>
              <a:rPr lang="en-US" dirty="0"/>
              <a:t>: </a:t>
            </a:r>
            <a:endParaRPr lang="ru-RU" dirty="0"/>
          </a:p>
          <a:p>
            <a:pPr lvl="1"/>
            <a:r>
              <a:rPr lang="ru-RU" dirty="0"/>
              <a:t>Что</a:t>
            </a:r>
            <a:r>
              <a:rPr lang="en-US" dirty="0"/>
              <a:t> </a:t>
            </a:r>
            <a:r>
              <a:rPr lang="en-US" dirty="0" err="1"/>
              <a:t>п</a:t>
            </a:r>
            <a:r>
              <a:rPr lang="ru-RU" dirty="0"/>
              <a:t>предпочитаете </a:t>
            </a:r>
            <a:r>
              <a:rPr lang="en-US" dirty="0"/>
              <a:t>iPhone </a:t>
            </a:r>
            <a:r>
              <a:rPr lang="ru-RU" dirty="0"/>
              <a:t>или </a:t>
            </a:r>
            <a:r>
              <a:rPr lang="en-US" dirty="0"/>
              <a:t>Android</a:t>
            </a:r>
            <a:r>
              <a:rPr lang="ru-RU" dirty="0"/>
              <a:t>? Научите ИИ прогнозировать разновидность телефона методом </a:t>
            </a:r>
            <a:r>
              <a:rPr lang="en-US" dirty="0"/>
              <a:t>k </a:t>
            </a:r>
            <a:r>
              <a:rPr lang="ru-RU" dirty="0"/>
              <a:t>ближайших соседей. </a:t>
            </a:r>
          </a:p>
          <a:p>
            <a:r>
              <a:rPr lang="ru-RU" dirty="0"/>
              <a:t>Разбиваемся на команды </a:t>
            </a:r>
            <a:r>
              <a:rPr lang="en-US" dirty="0"/>
              <a:t>3</a:t>
            </a:r>
            <a:r>
              <a:rPr lang="ru-RU" dirty="0"/>
              <a:t>-</a:t>
            </a:r>
            <a:r>
              <a:rPr lang="en-US" dirty="0"/>
              <a:t>4</a:t>
            </a:r>
            <a:r>
              <a:rPr lang="ru-RU" dirty="0"/>
              <a:t> человека:</a:t>
            </a:r>
          </a:p>
          <a:p>
            <a:pPr lvl="1"/>
            <a:r>
              <a:rPr lang="ru-RU" dirty="0"/>
              <a:t>Распределение ролей</a:t>
            </a:r>
          </a:p>
          <a:p>
            <a:pPr lvl="1"/>
            <a:r>
              <a:rPr lang="ru-RU" dirty="0"/>
              <a:t>Парное программирование</a:t>
            </a:r>
          </a:p>
          <a:p>
            <a:pPr lvl="1"/>
            <a:r>
              <a:rPr lang="ru-RU" dirty="0"/>
              <a:t>Подготовка исходных данных</a:t>
            </a:r>
          </a:p>
          <a:p>
            <a:pPr lvl="1"/>
            <a:r>
              <a:rPr lang="ru-RU" dirty="0"/>
              <a:t>Тестирование</a:t>
            </a:r>
          </a:p>
          <a:p>
            <a:pPr lvl="1"/>
            <a:r>
              <a:rPr lang="ru-RU" dirty="0"/>
              <a:t>Анализ – какое </a:t>
            </a:r>
            <a:r>
              <a:rPr lang="en-US" dirty="0"/>
              <a:t>k </a:t>
            </a:r>
            <a:r>
              <a:rPr lang="ru-RU" dirty="0"/>
              <a:t>лучше?</a:t>
            </a:r>
          </a:p>
          <a:p>
            <a:pPr lvl="1"/>
            <a:r>
              <a:rPr lang="ru-RU" dirty="0"/>
              <a:t>Показ решения</a:t>
            </a:r>
          </a:p>
          <a:p>
            <a:pPr lvl="1"/>
            <a:r>
              <a:rPr lang="en-US" dirty="0"/>
              <a:t>Code review </a:t>
            </a:r>
            <a:r>
              <a:rPr lang="ru-RU" dirty="0"/>
              <a:t>чужой бригадой. </a:t>
            </a:r>
          </a:p>
          <a:p>
            <a:r>
              <a:rPr lang="ru-RU" dirty="0"/>
              <a:t>Обсуждение</a:t>
            </a:r>
          </a:p>
          <a:p>
            <a:pPr lvl="1"/>
            <a:r>
              <a:rPr lang="ru-RU" dirty="0"/>
              <a:t>Какое решение лучше и почему?</a:t>
            </a:r>
          </a:p>
          <a:p>
            <a:pPr lvl="1"/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746985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87276A-1123-0F4E-B333-0401B6935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Центральность в графе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39D8F99-F50F-7840-904B-39C299F6B7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sz="1800" dirty="0">
                <a:effectLst/>
              </a:rPr>
              <a:t>Центральность вершин в графе – это вектор, сопоставляющей каждой вершине графа некоторое число (индекс). </a:t>
            </a:r>
          </a:p>
          <a:p>
            <a:endParaRPr lang="ru-RU" sz="1800" dirty="0"/>
          </a:p>
          <a:p>
            <a:pPr marL="0" indent="0">
              <a:buNone/>
            </a:pPr>
            <a:r>
              <a:rPr lang="ru-RU" sz="1800" dirty="0">
                <a:effectLst/>
              </a:rPr>
              <a:t>Наиболее распространенные индексы: </a:t>
            </a:r>
            <a:endParaRPr lang="ru-RU" sz="1200" dirty="0"/>
          </a:p>
          <a:p>
            <a:pPr>
              <a:buFont typeface="Arial" panose="020B0604020202020204" pitchFamily="34" charset="0"/>
              <a:buChar char="•"/>
            </a:pPr>
            <a:r>
              <a:rPr lang="ru-RU" sz="1800" dirty="0">
                <a:effectLst/>
              </a:rPr>
              <a:t>Степенная центральность (</a:t>
            </a:r>
            <a:r>
              <a:rPr lang="en-US" sz="1800" dirty="0">
                <a:effectLst/>
              </a:rPr>
              <a:t>degree centrality);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1800" dirty="0">
                <a:effectLst/>
              </a:rPr>
              <a:t>Центральность по близости (</a:t>
            </a:r>
            <a:r>
              <a:rPr lang="en-US" sz="1800" dirty="0">
                <a:effectLst/>
              </a:rPr>
              <a:t>closeness centrality);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1800" dirty="0">
                <a:effectLst/>
              </a:rPr>
              <a:t>Центральность по посредничеству (</a:t>
            </a:r>
            <a:r>
              <a:rPr lang="en-US" sz="1800" dirty="0" err="1">
                <a:effectLst/>
              </a:rPr>
              <a:t>betweenneess</a:t>
            </a:r>
            <a:r>
              <a:rPr lang="en-US" sz="1800" dirty="0">
                <a:effectLst/>
              </a:rPr>
              <a:t> centrality);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1800" dirty="0">
                <a:effectLst/>
              </a:rPr>
              <a:t>Центральность по собственному вектору (</a:t>
            </a:r>
            <a:r>
              <a:rPr lang="en-US" sz="1800" dirty="0">
                <a:effectLst/>
              </a:rPr>
              <a:t>eigenvector centrality);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1800" dirty="0">
                <a:effectLst/>
              </a:rPr>
              <a:t>Центральность </a:t>
            </a:r>
            <a:r>
              <a:rPr lang="en-US" sz="1800" dirty="0">
                <a:effectLst/>
              </a:rPr>
              <a:t>PageRank. </a:t>
            </a:r>
          </a:p>
          <a:p>
            <a:endParaRPr lang="ru-RU" sz="1800" dirty="0">
              <a:effectLst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109185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92ED01-F77A-9148-B1BB-6206926B2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Центральность по близости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666396E4-2FD6-F34B-A899-9A598E7C7F7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ru-RU" dirty="0"/>
                  <a:t>Вершина, находящаяся ближе всех к другим вершинам сети, является наиболее центральной</a:t>
                </a:r>
              </a:p>
              <a:p>
                <a:pPr marL="0" indent="0">
                  <a:buNone/>
                </a:pPr>
                <a:endParaRPr lang="ru-RU" dirty="0"/>
              </a:p>
              <a:p>
                <a:pPr marL="0" indent="0">
                  <a:buNone/>
                </a:pPr>
                <a:endParaRPr lang="ru-RU" dirty="0"/>
              </a:p>
              <a:p>
                <a:pPr marL="0" indent="0">
                  <a:buNone/>
                </a:pPr>
                <a:endParaRPr lang="ru-RU" dirty="0"/>
              </a:p>
              <a:p>
                <a:pPr marL="0" indent="0">
                  <a:buNone/>
                </a:pPr>
                <a:endParaRPr lang="ru-RU" dirty="0"/>
              </a:p>
              <a:p>
                <a:pPr marL="0" indent="0">
                  <a:buNone/>
                </a:pPr>
                <a:endParaRPr lang="ru-RU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ru-RU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ru-RU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ru-RU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ru-RU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ru-RU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nary>
                          <m:naryPr>
                            <m:chr m:val="∑"/>
                            <m:supHide m:val="on"/>
                            <m:ctrlPr>
                              <a:rPr lang="ru-RU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7"/>
                              </m:rPr>
                              <a:rPr lang="ru-RU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  <m:sup/>
                          <m:e>
                            <m:sSub>
                              <m:sSubPr>
                                <m:ctrlPr>
                                  <a:rPr lang="ru-RU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ru-RU" i="1">
                                    <a:latin typeface="Cambria Math" panose="02040503050406030204" pitchFamily="18" charset="0"/>
                                  </a:rPr>
                                  <m:t>𝑑</m:t>
                                </m:r>
                              </m:e>
                              <m:sub>
                                <m:r>
                                  <a:rPr lang="ru-RU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ru-RU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</m:e>
                        </m:nary>
                      </m:den>
                    </m:f>
                  </m:oMath>
                </a14:m>
                <a:r>
                  <a:rPr lang="ru-RU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ru-RU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ru-RU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ru-RU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/>
                      <m:e>
                        <m:f>
                          <m:fPr>
                            <m:ctrlPr>
                              <a:rPr lang="ru-RU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ru-RU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sSub>
                              <m:sSubPr>
                                <m:ctrlPr>
                                  <a:rPr lang="ru-RU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ru-RU" i="1">
                                    <a:latin typeface="Cambria Math" panose="02040503050406030204" pitchFamily="18" charset="0"/>
                                  </a:rPr>
                                  <m:t>𝑑</m:t>
                                </m:r>
                              </m:e>
                              <m:sub>
                                <m:r>
                                  <a:rPr lang="ru-RU" i="1">
                                    <a:latin typeface="Cambria Math" panose="02040503050406030204" pitchFamily="18" charset="0"/>
                                  </a:rPr>
                                  <m:t>𝑖𝑗</m:t>
                                </m:r>
                              </m:sub>
                            </m:sSub>
                          </m:den>
                        </m:f>
                      </m:e>
                    </m:nary>
                  </m:oMath>
                </a14:m>
                <a:endParaRPr lang="ru-RU" dirty="0"/>
              </a:p>
              <a:p>
                <a:endParaRPr lang="ru-RU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666396E4-2FD6-F34B-A899-9A598E7C7F7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608" t="-2326" b="-1569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E5665AB-100D-0045-8B33-712CB9C598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6445" y="2807494"/>
            <a:ext cx="5092700" cy="238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3765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D8B260C-5388-CC44-B05E-D15211E83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/>
              <a:t>Центральность по посредничеству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CBF18EFA-9589-3D43-8118-0FECE4A92D2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ru-RU" dirty="0"/>
                  <a:t>Вершина, через которую проходит наибольшее число кратчайших путей, является наиболее центральной.</a:t>
                </a:r>
              </a:p>
              <a:p>
                <a:pPr marL="0" indent="0">
                  <a:buNone/>
                </a:pPr>
                <a:r>
                  <a:rPr lang="ru-RU" dirty="0"/>
                  <a:t> </a:t>
                </a:r>
              </a:p>
              <a:p>
                <a:pPr marL="0" indent="0">
                  <a:buNone/>
                </a:pPr>
                <a:endParaRPr lang="ru-RU" dirty="0"/>
              </a:p>
              <a:p>
                <a:pPr marL="0" indent="0">
                  <a:buNone/>
                </a:pPr>
                <a:endParaRPr lang="ru-RU" dirty="0"/>
              </a:p>
              <a:p>
                <a:pPr marL="0" indent="0">
                  <a:buNone/>
                </a:pPr>
                <a:endParaRPr lang="ru-RU" dirty="0"/>
              </a:p>
              <a:p>
                <a:pPr marL="0" indent="0">
                  <a:buNone/>
                </a:pPr>
                <a:endParaRPr lang="ru-RU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u-RU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ru-RU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ru-RU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ru-RU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ru-RU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ru-RU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  <m:sup/>
                        <m:e>
                          <m:f>
                            <m:fPr>
                              <m:ctrlPr>
                                <a:rPr lang="ru-RU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ru-RU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𝑗𝑘</m:t>
                                  </m:r>
                                </m:sub>
                              </m:sSub>
                              <m:r>
                                <a:rPr lang="ru-RU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ru-RU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ru-RU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num>
                            <m:den>
                              <m:sSub>
                                <m:sSubPr>
                                  <m:ctrlPr>
                                    <a:rPr lang="ru-RU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𝑗𝑘</m:t>
                                  </m:r>
                                </m:sub>
                              </m:sSub>
                            </m:den>
                          </m:f>
                        </m:e>
                      </m:nary>
                    </m:oMath>
                  </m:oMathPara>
                </a14:m>
                <a:endParaRPr lang="ru-RU" dirty="0"/>
              </a:p>
              <a:p>
                <a:pPr marL="0" indent="0">
                  <a:buNone/>
                </a:pPr>
                <a:endParaRPr lang="ru-RU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CBF18EFA-9589-3D43-8118-0FECE4A92D2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447" t="-2035" r="-643" b="-3982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359973D-FB52-8545-87F4-B1D81C03DE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1929" y="2871959"/>
            <a:ext cx="6448304" cy="1888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42514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1231</TotalTime>
  <Words>724</Words>
  <Application>Microsoft Macintosh PowerPoint</Application>
  <PresentationFormat>Экран (4:3)</PresentationFormat>
  <Paragraphs>110</Paragraphs>
  <Slides>15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Cambria Math</vt:lpstr>
      <vt:lpstr>Helvetica Neue</vt:lpstr>
      <vt:lpstr>Тема Office</vt:lpstr>
      <vt:lpstr>Интеллектуальные системы и технологии   (практика)</vt:lpstr>
      <vt:lpstr>Правила</vt:lpstr>
      <vt:lpstr>Источники</vt:lpstr>
      <vt:lpstr>Дзен Python</vt:lpstr>
      <vt:lpstr> Метод k ближайших соседей</vt:lpstr>
      <vt:lpstr>Задача № 1</vt:lpstr>
      <vt:lpstr>Центральность в графе</vt:lpstr>
      <vt:lpstr>Центральность по близости</vt:lpstr>
      <vt:lpstr>Центральность по посредничеству</vt:lpstr>
      <vt:lpstr>Центральность по посредничеству</vt:lpstr>
      <vt:lpstr>Центральность по собственному значению</vt:lpstr>
      <vt:lpstr>Центральность по собственному значению</vt:lpstr>
      <vt:lpstr>Задача № 2</vt:lpstr>
      <vt:lpstr>Задача № 3</vt:lpstr>
      <vt:lpstr>Задание №4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Языки обработки данных</dc:title>
  <dc:creator>Microsoft Office User</dc:creator>
  <cp:lastModifiedBy>Microsoft Office User</cp:lastModifiedBy>
  <cp:revision>85</cp:revision>
  <cp:lastPrinted>2025-09-12T16:33:29Z</cp:lastPrinted>
  <dcterms:created xsi:type="dcterms:W3CDTF">2019-09-06T18:00:12Z</dcterms:created>
  <dcterms:modified xsi:type="dcterms:W3CDTF">2025-09-12T16:33:41Z</dcterms:modified>
</cp:coreProperties>
</file>

<file path=docProps/thumbnail.jpeg>
</file>